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etrona"/>
      <p:regular r:id="rId15"/>
    </p:embeddedFont>
    <p:embeddedFont>
      <p:font typeface="Petrona"/>
      <p:regular r:id="rId16"/>
    </p:embeddedFont>
    <p:embeddedFont>
      <p:font typeface="Petrona"/>
      <p:regular r:id="rId17"/>
    </p:embeddedFont>
    <p:embeddedFont>
      <p:font typeface="Petrona"/>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4-1.png>
</file>

<file path=ppt/media/image-6-1.png>
</file>

<file path=ppt/media/image-6-2.png>
</file>

<file path=ppt/media/image-6-3.png>
</file>

<file path=ppt/media/image-6-4.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558171"/>
            <a:ext cx="7556421" cy="2232779"/>
          </a:xfrm>
          <a:prstGeom prst="rect">
            <a:avLst/>
          </a:prstGeom>
          <a:noFill/>
          <a:ln/>
        </p:spPr>
        <p:txBody>
          <a:bodyPr wrap="square" lIns="0" tIns="0" rIns="0" bIns="0" rtlCol="0" anchor="t"/>
          <a:lstStyle/>
          <a:p>
            <a:pPr algn="l" indent="0" marL="0">
              <a:lnSpc>
                <a:spcPts val="5850"/>
              </a:lnSpc>
              <a:buNone/>
            </a:pPr>
            <a:r>
              <a:rPr lang="en-US" sz="4650" b="1" dirty="0">
                <a:solidFill>
                  <a:srgbClr val="FF8AAF"/>
                </a:solidFill>
                <a:latin typeface="Petrona Bold" pitchFamily="34" charset="0"/>
                <a:ea typeface="Petrona Bold" pitchFamily="34" charset="-122"/>
                <a:cs typeface="Petrona Bold" pitchFamily="34" charset="-120"/>
              </a:rPr>
              <a:t>Saving the World, Startup Style: A Role-Play Strategy Game</a:t>
            </a:r>
            <a:endParaRPr lang="en-US" sz="4650" dirty="0"/>
          </a:p>
        </p:txBody>
      </p:sp>
      <p:sp>
        <p:nvSpPr>
          <p:cNvPr id="4" name="Text 1"/>
          <p:cNvSpPr/>
          <p:nvPr/>
        </p:nvSpPr>
        <p:spPr>
          <a:xfrm>
            <a:off x="6280190" y="4131112"/>
            <a:ext cx="7556421" cy="2540318"/>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Its basically a Role-play + Strategy Game Teams role-play as futuristic startups facing off against an imaginary supervillain who threatens the world with a wild, sci-fi-level plan (e.g., turning all water into lava, deleting all internet history, unleashing robot bees, etc.). Their goal is to Ideate, design, and pitch an original product or service that can stop the villain by their innovation ideas and practically possible solutions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952756"/>
            <a:ext cx="12606337" cy="744260"/>
          </a:xfrm>
          <a:prstGeom prst="rect">
            <a:avLst/>
          </a:prstGeom>
          <a:noFill/>
          <a:ln/>
        </p:spPr>
        <p:txBody>
          <a:bodyPr wrap="none" lIns="0" tIns="0" rIns="0" bIns="0" rtlCol="0" anchor="t"/>
          <a:lstStyle/>
          <a:p>
            <a:pPr algn="l" indent="0" marL="0">
              <a:lnSpc>
                <a:spcPts val="5850"/>
              </a:lnSpc>
              <a:buNone/>
            </a:pPr>
            <a:r>
              <a:rPr lang="en-US" sz="4650" b="1" dirty="0">
                <a:solidFill>
                  <a:srgbClr val="FF8AAF"/>
                </a:solidFill>
                <a:latin typeface="Petrona Bold" pitchFamily="34" charset="0"/>
                <a:ea typeface="Petrona Bold" pitchFamily="34" charset="-122"/>
                <a:cs typeface="Petrona Bold" pitchFamily="34" charset="-120"/>
              </a:rPr>
              <a:t>Round 1: Ideation - Unleash Your Inner Genius</a:t>
            </a:r>
            <a:endParaRPr lang="en-US" sz="4650" dirty="0"/>
          </a:p>
        </p:txBody>
      </p:sp>
      <p:sp>
        <p:nvSpPr>
          <p:cNvPr id="4" name="Shape 1"/>
          <p:cNvSpPr/>
          <p:nvPr/>
        </p:nvSpPr>
        <p:spPr>
          <a:xfrm>
            <a:off x="793790" y="5037177"/>
            <a:ext cx="4196358" cy="2074902"/>
          </a:xfrm>
          <a:prstGeom prst="roundRect">
            <a:avLst>
              <a:gd name="adj" fmla="val 4591"/>
            </a:avLst>
          </a:prstGeom>
          <a:solidFill>
            <a:srgbClr val="2F1D63"/>
          </a:solidFill>
          <a:ln w="7620">
            <a:solidFill>
              <a:srgbClr val="48367C"/>
            </a:solidFill>
            <a:prstDash val="solid"/>
          </a:ln>
        </p:spPr>
      </p:sp>
      <p:sp>
        <p:nvSpPr>
          <p:cNvPr id="5" name="Text 2"/>
          <p:cNvSpPr/>
          <p:nvPr/>
        </p:nvSpPr>
        <p:spPr>
          <a:xfrm>
            <a:off x="1028224" y="5271611"/>
            <a:ext cx="3307437" cy="372070"/>
          </a:xfrm>
          <a:prstGeom prst="rect">
            <a:avLst/>
          </a:prstGeom>
          <a:noFill/>
          <a:ln/>
        </p:spPr>
        <p:txBody>
          <a:bodyPr wrap="none" lIns="0" tIns="0" rIns="0" bIns="0" rtlCol="0" anchor="t"/>
          <a:lstStyle/>
          <a:p>
            <a:pPr algn="l" indent="0" marL="0">
              <a:lnSpc>
                <a:spcPts val="2900"/>
              </a:lnSpc>
              <a:buNone/>
            </a:pPr>
            <a:r>
              <a:rPr lang="en-US" sz="2300" b="1" dirty="0">
                <a:solidFill>
                  <a:srgbClr val="E0D6DE"/>
                </a:solidFill>
                <a:latin typeface="Petrona Bold" pitchFamily="34" charset="0"/>
                <a:ea typeface="Petrona Bold" pitchFamily="34" charset="-122"/>
                <a:cs typeface="Petrona Bold" pitchFamily="34" charset="-120"/>
              </a:rPr>
              <a:t>Receive Villain Scenario</a:t>
            </a:r>
            <a:endParaRPr lang="en-US" sz="2300" dirty="0"/>
          </a:p>
        </p:txBody>
      </p:sp>
      <p:sp>
        <p:nvSpPr>
          <p:cNvPr id="6" name="Text 3"/>
          <p:cNvSpPr/>
          <p:nvPr/>
        </p:nvSpPr>
        <p:spPr>
          <a:xfrm>
            <a:off x="1028224" y="5779770"/>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Get details on a global threat or challenge.</a:t>
            </a:r>
            <a:endParaRPr lang="en-US" sz="1750" dirty="0"/>
          </a:p>
        </p:txBody>
      </p:sp>
      <p:sp>
        <p:nvSpPr>
          <p:cNvPr id="7" name="Shape 4"/>
          <p:cNvSpPr/>
          <p:nvPr/>
        </p:nvSpPr>
        <p:spPr>
          <a:xfrm>
            <a:off x="5216962" y="5037177"/>
            <a:ext cx="4196358" cy="2074902"/>
          </a:xfrm>
          <a:prstGeom prst="roundRect">
            <a:avLst>
              <a:gd name="adj" fmla="val 4591"/>
            </a:avLst>
          </a:prstGeom>
          <a:solidFill>
            <a:srgbClr val="2F1D63"/>
          </a:solidFill>
          <a:ln w="7620">
            <a:solidFill>
              <a:srgbClr val="48367C"/>
            </a:solidFill>
            <a:prstDash val="solid"/>
          </a:ln>
        </p:spPr>
      </p:sp>
      <p:sp>
        <p:nvSpPr>
          <p:cNvPr id="8" name="Text 5"/>
          <p:cNvSpPr/>
          <p:nvPr/>
        </p:nvSpPr>
        <p:spPr>
          <a:xfrm>
            <a:off x="5451396" y="5271611"/>
            <a:ext cx="3727490" cy="744141"/>
          </a:xfrm>
          <a:prstGeom prst="rect">
            <a:avLst/>
          </a:prstGeom>
          <a:noFill/>
          <a:ln/>
        </p:spPr>
        <p:txBody>
          <a:bodyPr wrap="square" lIns="0" tIns="0" rIns="0" bIns="0" rtlCol="0" anchor="t"/>
          <a:lstStyle/>
          <a:p>
            <a:pPr algn="l" indent="0" marL="0">
              <a:lnSpc>
                <a:spcPts val="2900"/>
              </a:lnSpc>
              <a:buNone/>
            </a:pPr>
            <a:r>
              <a:rPr lang="en-US" sz="2300" b="1" dirty="0">
                <a:solidFill>
                  <a:srgbClr val="E0D6DE"/>
                </a:solidFill>
                <a:latin typeface="Petrona Bold" pitchFamily="34" charset="0"/>
                <a:ea typeface="Petrona Bold" pitchFamily="34" charset="-122"/>
                <a:cs typeface="Petrona Bold" pitchFamily="34" charset="-120"/>
              </a:rPr>
              <a:t>Brainstorm Innovative Solutions</a:t>
            </a:r>
            <a:endParaRPr lang="en-US" sz="2300" dirty="0"/>
          </a:p>
        </p:txBody>
      </p:sp>
      <p:sp>
        <p:nvSpPr>
          <p:cNvPr id="9" name="Text 6"/>
          <p:cNvSpPr/>
          <p:nvPr/>
        </p:nvSpPr>
        <p:spPr>
          <a:xfrm>
            <a:off x="5451396" y="6151840"/>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Combine science, tech, and social innovation.</a:t>
            </a:r>
            <a:endParaRPr lang="en-US" sz="1750" dirty="0"/>
          </a:p>
        </p:txBody>
      </p:sp>
      <p:sp>
        <p:nvSpPr>
          <p:cNvPr id="10" name="Shape 7"/>
          <p:cNvSpPr/>
          <p:nvPr/>
        </p:nvSpPr>
        <p:spPr>
          <a:xfrm>
            <a:off x="9640133" y="5037177"/>
            <a:ext cx="4196358" cy="2074902"/>
          </a:xfrm>
          <a:prstGeom prst="roundRect">
            <a:avLst>
              <a:gd name="adj" fmla="val 4591"/>
            </a:avLst>
          </a:prstGeom>
          <a:solidFill>
            <a:srgbClr val="2F1D63"/>
          </a:solidFill>
          <a:ln w="7620">
            <a:solidFill>
              <a:srgbClr val="48367C"/>
            </a:solidFill>
            <a:prstDash val="solid"/>
          </a:ln>
        </p:spPr>
      </p:sp>
      <p:sp>
        <p:nvSpPr>
          <p:cNvPr id="11" name="Text 8"/>
          <p:cNvSpPr/>
          <p:nvPr/>
        </p:nvSpPr>
        <p:spPr>
          <a:xfrm>
            <a:off x="9874568" y="5271611"/>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0D6DE"/>
                </a:solidFill>
                <a:latin typeface="Petrona Bold" pitchFamily="34" charset="0"/>
                <a:ea typeface="Petrona Bold" pitchFamily="34" charset="-122"/>
                <a:cs typeface="Petrona Bold" pitchFamily="34" charset="-120"/>
              </a:rPr>
              <a:t>Feasibility is Key</a:t>
            </a:r>
            <a:endParaRPr lang="en-US" sz="2300" dirty="0"/>
          </a:p>
        </p:txBody>
      </p:sp>
      <p:sp>
        <p:nvSpPr>
          <p:cNvPr id="12" name="Text 9"/>
          <p:cNvSpPr/>
          <p:nvPr/>
        </p:nvSpPr>
        <p:spPr>
          <a:xfrm>
            <a:off x="9874568" y="5779770"/>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Ideas must be practical and achievable.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4580"/>
            <a:ext cx="12598003" cy="744260"/>
          </a:xfrm>
          <a:prstGeom prst="rect">
            <a:avLst/>
          </a:prstGeom>
          <a:noFill/>
          <a:ln/>
        </p:spPr>
        <p:txBody>
          <a:bodyPr wrap="none" lIns="0" tIns="0" rIns="0" bIns="0" rtlCol="0" anchor="t"/>
          <a:lstStyle/>
          <a:p>
            <a:pPr algn="l" indent="0" marL="0">
              <a:lnSpc>
                <a:spcPts val="5850"/>
              </a:lnSpc>
              <a:buNone/>
            </a:pPr>
            <a:r>
              <a:rPr lang="en-US" sz="4650" b="1" dirty="0">
                <a:solidFill>
                  <a:srgbClr val="FF8AAF"/>
                </a:solidFill>
                <a:latin typeface="Petrona Bold" pitchFamily="34" charset="0"/>
                <a:ea typeface="Petrona Bold" pitchFamily="34" charset="-122"/>
                <a:cs typeface="Petrona Bold" pitchFamily="34" charset="-120"/>
              </a:rPr>
              <a:t>Example Villain Scenario: The Climate Hacker</a:t>
            </a:r>
            <a:endParaRPr lang="en-US" sz="4650" dirty="0"/>
          </a:p>
        </p:txBody>
      </p:sp>
      <p:sp>
        <p:nvSpPr>
          <p:cNvPr id="3" name="Text 1"/>
          <p:cNvSpPr/>
          <p:nvPr/>
        </p:nvSpPr>
        <p:spPr>
          <a:xfrm>
            <a:off x="793790" y="3665815"/>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8AAF"/>
                </a:solidFill>
                <a:latin typeface="Petrona Bold" pitchFamily="34" charset="0"/>
                <a:ea typeface="Petrona Bold" pitchFamily="34" charset="-122"/>
                <a:cs typeface="Petrona Bold" pitchFamily="34" charset="-120"/>
              </a:rPr>
              <a:t>Villain: Dr. Frost</a:t>
            </a:r>
            <a:endParaRPr lang="en-US" sz="2300" dirty="0"/>
          </a:p>
        </p:txBody>
      </p:sp>
      <p:sp>
        <p:nvSpPr>
          <p:cNvPr id="4" name="Text 2"/>
          <p:cNvSpPr/>
          <p:nvPr/>
        </p:nvSpPr>
        <p:spPr>
          <a:xfrm>
            <a:off x="793790" y="4264700"/>
            <a:ext cx="3978116"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Uses weather-control to trigger an ice age.</a:t>
            </a:r>
            <a:endParaRPr lang="en-US" sz="1750" dirty="0"/>
          </a:p>
        </p:txBody>
      </p:sp>
      <p:sp>
        <p:nvSpPr>
          <p:cNvPr id="5" name="Text 3"/>
          <p:cNvSpPr/>
          <p:nvPr/>
        </p:nvSpPr>
        <p:spPr>
          <a:xfrm>
            <a:off x="5332928" y="3665815"/>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8AAF"/>
                </a:solidFill>
                <a:latin typeface="Petrona Bold" pitchFamily="34" charset="0"/>
                <a:ea typeface="Petrona Bold" pitchFamily="34" charset="-122"/>
                <a:cs typeface="Petrona Bold" pitchFamily="34" charset="-120"/>
              </a:rPr>
              <a:t>Challenge</a:t>
            </a:r>
            <a:endParaRPr lang="en-US" sz="2300" dirty="0"/>
          </a:p>
        </p:txBody>
      </p:sp>
      <p:sp>
        <p:nvSpPr>
          <p:cNvPr id="6" name="Text 4"/>
          <p:cNvSpPr/>
          <p:nvPr/>
        </p:nvSpPr>
        <p:spPr>
          <a:xfrm>
            <a:off x="5332928" y="4264700"/>
            <a:ext cx="3978116"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Reverse effects and prevent future attacks.</a:t>
            </a:r>
            <a:endParaRPr lang="en-US" sz="1750" dirty="0"/>
          </a:p>
        </p:txBody>
      </p:sp>
      <p:sp>
        <p:nvSpPr>
          <p:cNvPr id="7" name="Text 5"/>
          <p:cNvSpPr/>
          <p:nvPr/>
        </p:nvSpPr>
        <p:spPr>
          <a:xfrm>
            <a:off x="9872067" y="3665815"/>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8AAF"/>
                </a:solidFill>
                <a:latin typeface="Petrona Bold" pitchFamily="34" charset="0"/>
                <a:ea typeface="Petrona Bold" pitchFamily="34" charset="-122"/>
                <a:cs typeface="Petrona Bold" pitchFamily="34" charset="-120"/>
              </a:rPr>
              <a:t>Possible Solutions</a:t>
            </a:r>
            <a:endParaRPr lang="en-US" sz="2300" dirty="0"/>
          </a:p>
        </p:txBody>
      </p:sp>
      <p:sp>
        <p:nvSpPr>
          <p:cNvPr id="8" name="Text 6"/>
          <p:cNvSpPr/>
          <p:nvPr/>
        </p:nvSpPr>
        <p:spPr>
          <a:xfrm>
            <a:off x="9872067" y="4264700"/>
            <a:ext cx="3978116"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E0D6DE"/>
                </a:solidFill>
                <a:latin typeface="Inter" pitchFamily="34" charset="0"/>
                <a:ea typeface="Inter" pitchFamily="34" charset="-122"/>
                <a:cs typeface="Inter" pitchFamily="34" charset="-120"/>
              </a:rPr>
              <a:t>Atmospheric geoengineering techniques</a:t>
            </a:r>
            <a:endParaRPr lang="en-US" sz="1750" dirty="0"/>
          </a:p>
        </p:txBody>
      </p:sp>
      <p:sp>
        <p:nvSpPr>
          <p:cNvPr id="9" name="Text 7"/>
          <p:cNvSpPr/>
          <p:nvPr/>
        </p:nvSpPr>
        <p:spPr>
          <a:xfrm>
            <a:off x="9872067" y="5069800"/>
            <a:ext cx="3978116"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E0D6DE"/>
                </a:solidFill>
                <a:latin typeface="Inter" pitchFamily="34" charset="0"/>
                <a:ea typeface="Inter" pitchFamily="34" charset="-122"/>
                <a:cs typeface="Inter" pitchFamily="34" charset="-120"/>
              </a:rPr>
              <a:t>AI-based climate defense systems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05100"/>
          </a:xfrm>
          <a:prstGeom prst="rect">
            <a:avLst/>
          </a:prstGeom>
        </p:spPr>
      </p:pic>
      <p:sp>
        <p:nvSpPr>
          <p:cNvPr id="3" name="Text 0"/>
          <p:cNvSpPr/>
          <p:nvPr/>
        </p:nvSpPr>
        <p:spPr>
          <a:xfrm>
            <a:off x="757357" y="3655219"/>
            <a:ext cx="12936141" cy="709970"/>
          </a:xfrm>
          <a:prstGeom prst="rect">
            <a:avLst/>
          </a:prstGeom>
          <a:noFill/>
          <a:ln/>
        </p:spPr>
        <p:txBody>
          <a:bodyPr wrap="none" lIns="0" tIns="0" rIns="0" bIns="0" rtlCol="0" anchor="t"/>
          <a:lstStyle/>
          <a:p>
            <a:pPr algn="l" indent="0" marL="0">
              <a:lnSpc>
                <a:spcPts val="5550"/>
              </a:lnSpc>
              <a:buNone/>
            </a:pPr>
            <a:r>
              <a:rPr lang="en-US" sz="4450" b="1" dirty="0">
                <a:solidFill>
                  <a:srgbClr val="FF8AAF"/>
                </a:solidFill>
                <a:latin typeface="Petrona Bold" pitchFamily="34" charset="0"/>
                <a:ea typeface="Petrona Bold" pitchFamily="34" charset="-122"/>
                <a:cs typeface="Petrona Bold" pitchFamily="34" charset="-120"/>
              </a:rPr>
              <a:t>Round 2: Design &amp; Branding – Forge Your Identity</a:t>
            </a:r>
            <a:endParaRPr lang="en-US" sz="4450" dirty="0"/>
          </a:p>
        </p:txBody>
      </p:sp>
      <p:sp>
        <p:nvSpPr>
          <p:cNvPr id="4" name="Shape 1"/>
          <p:cNvSpPr/>
          <p:nvPr/>
        </p:nvSpPr>
        <p:spPr>
          <a:xfrm>
            <a:off x="757357" y="4689753"/>
            <a:ext cx="486847" cy="486847"/>
          </a:xfrm>
          <a:prstGeom prst="roundRect">
            <a:avLst>
              <a:gd name="adj" fmla="val 18669"/>
            </a:avLst>
          </a:prstGeom>
          <a:solidFill>
            <a:srgbClr val="2F1D63"/>
          </a:solidFill>
          <a:ln w="7620">
            <a:solidFill>
              <a:srgbClr val="48367C"/>
            </a:solidFill>
            <a:prstDash val="solid"/>
          </a:ln>
        </p:spPr>
      </p:sp>
      <p:sp>
        <p:nvSpPr>
          <p:cNvPr id="5" name="Text 2"/>
          <p:cNvSpPr/>
          <p:nvPr/>
        </p:nvSpPr>
        <p:spPr>
          <a:xfrm>
            <a:off x="830342" y="4720114"/>
            <a:ext cx="340757" cy="426006"/>
          </a:xfrm>
          <a:prstGeom prst="rect">
            <a:avLst/>
          </a:prstGeom>
          <a:noFill/>
          <a:ln/>
        </p:spPr>
        <p:txBody>
          <a:bodyPr wrap="none" lIns="0" tIns="0" rIns="0" bIns="0" rtlCol="0" anchor="t"/>
          <a:lstStyle/>
          <a:p>
            <a:pPr algn="ctr" indent="0" marL="0">
              <a:lnSpc>
                <a:spcPts val="2650"/>
              </a:lnSpc>
              <a:buNone/>
            </a:pPr>
            <a:r>
              <a:rPr lang="en-US" sz="2650" b="1" dirty="0">
                <a:solidFill>
                  <a:srgbClr val="E0D6DE"/>
                </a:solidFill>
                <a:latin typeface="Petrona Bold" pitchFamily="34" charset="0"/>
                <a:ea typeface="Petrona Bold" pitchFamily="34" charset="-122"/>
                <a:cs typeface="Petrona Bold" pitchFamily="34" charset="-120"/>
              </a:rPr>
              <a:t>1</a:t>
            </a:r>
            <a:endParaRPr lang="en-US" sz="2650" dirty="0"/>
          </a:p>
        </p:txBody>
      </p:sp>
      <p:sp>
        <p:nvSpPr>
          <p:cNvPr id="6" name="Text 3"/>
          <p:cNvSpPr/>
          <p:nvPr/>
        </p:nvSpPr>
        <p:spPr>
          <a:xfrm>
            <a:off x="1460540" y="4764048"/>
            <a:ext cx="3184684" cy="355044"/>
          </a:xfrm>
          <a:prstGeom prst="rect">
            <a:avLst/>
          </a:prstGeom>
          <a:noFill/>
          <a:ln/>
        </p:spPr>
        <p:txBody>
          <a:bodyPr wrap="none" lIns="0" tIns="0" rIns="0" bIns="0" rtlCol="0" anchor="t"/>
          <a:lstStyle/>
          <a:p>
            <a:pPr algn="l" indent="0" marL="0">
              <a:lnSpc>
                <a:spcPts val="2750"/>
              </a:lnSpc>
              <a:buNone/>
            </a:pPr>
            <a:r>
              <a:rPr lang="en-US" sz="2200" b="1" dirty="0">
                <a:solidFill>
                  <a:srgbClr val="E0D6DE"/>
                </a:solidFill>
                <a:latin typeface="Petrona Bold" pitchFamily="34" charset="0"/>
                <a:ea typeface="Petrona Bold" pitchFamily="34" charset="-122"/>
                <a:cs typeface="Petrona Bold" pitchFamily="34" charset="-120"/>
              </a:rPr>
              <a:t>Create a Company Name</a:t>
            </a:r>
            <a:endParaRPr lang="en-US" sz="2200" dirty="0"/>
          </a:p>
        </p:txBody>
      </p:sp>
      <p:sp>
        <p:nvSpPr>
          <p:cNvPr id="7" name="Text 4"/>
          <p:cNvSpPr/>
          <p:nvPr/>
        </p:nvSpPr>
        <p:spPr>
          <a:xfrm>
            <a:off x="1460540" y="5248870"/>
            <a:ext cx="5719405" cy="346234"/>
          </a:xfrm>
          <a:prstGeom prst="rect">
            <a:avLst/>
          </a:prstGeom>
          <a:noFill/>
          <a:ln/>
        </p:spPr>
        <p:txBody>
          <a:bodyPr wrap="none" lIns="0" tIns="0" rIns="0" bIns="0" rtlCol="0" anchor="t"/>
          <a:lstStyle/>
          <a:p>
            <a:pPr algn="l" indent="0" marL="0">
              <a:lnSpc>
                <a:spcPts val="2700"/>
              </a:lnSpc>
              <a:buNone/>
            </a:pPr>
            <a:r>
              <a:rPr lang="en-US" sz="1700" dirty="0">
                <a:solidFill>
                  <a:srgbClr val="E0D6DE"/>
                </a:solidFill>
                <a:latin typeface="Inter" pitchFamily="34" charset="0"/>
                <a:ea typeface="Inter" pitchFamily="34" charset="-122"/>
                <a:cs typeface="Inter" pitchFamily="34" charset="-120"/>
              </a:rPr>
              <a:t>Choose a name that evokes innovation and mission.</a:t>
            </a:r>
            <a:endParaRPr lang="en-US" sz="1700" dirty="0"/>
          </a:p>
        </p:txBody>
      </p:sp>
      <p:sp>
        <p:nvSpPr>
          <p:cNvPr id="8" name="Shape 5"/>
          <p:cNvSpPr/>
          <p:nvPr/>
        </p:nvSpPr>
        <p:spPr>
          <a:xfrm>
            <a:off x="7450455" y="4689753"/>
            <a:ext cx="486847" cy="486847"/>
          </a:xfrm>
          <a:prstGeom prst="roundRect">
            <a:avLst>
              <a:gd name="adj" fmla="val 18669"/>
            </a:avLst>
          </a:prstGeom>
          <a:solidFill>
            <a:srgbClr val="2F1D63"/>
          </a:solidFill>
          <a:ln w="7620">
            <a:solidFill>
              <a:srgbClr val="48367C"/>
            </a:solidFill>
            <a:prstDash val="solid"/>
          </a:ln>
        </p:spPr>
      </p:sp>
      <p:sp>
        <p:nvSpPr>
          <p:cNvPr id="9" name="Text 6"/>
          <p:cNvSpPr/>
          <p:nvPr/>
        </p:nvSpPr>
        <p:spPr>
          <a:xfrm>
            <a:off x="7523440" y="4720114"/>
            <a:ext cx="340757" cy="426006"/>
          </a:xfrm>
          <a:prstGeom prst="rect">
            <a:avLst/>
          </a:prstGeom>
          <a:noFill/>
          <a:ln/>
        </p:spPr>
        <p:txBody>
          <a:bodyPr wrap="none" lIns="0" tIns="0" rIns="0" bIns="0" rtlCol="0" anchor="t"/>
          <a:lstStyle/>
          <a:p>
            <a:pPr algn="ctr" indent="0" marL="0">
              <a:lnSpc>
                <a:spcPts val="2650"/>
              </a:lnSpc>
              <a:buNone/>
            </a:pPr>
            <a:r>
              <a:rPr lang="en-US" sz="2650" b="1" dirty="0">
                <a:solidFill>
                  <a:srgbClr val="E0D6DE"/>
                </a:solidFill>
                <a:latin typeface="Petrona Bold" pitchFamily="34" charset="0"/>
                <a:ea typeface="Petrona Bold" pitchFamily="34" charset="-122"/>
                <a:cs typeface="Petrona Bold" pitchFamily="34" charset="-120"/>
              </a:rPr>
              <a:t>2</a:t>
            </a:r>
            <a:endParaRPr lang="en-US" sz="2650" dirty="0"/>
          </a:p>
        </p:txBody>
      </p:sp>
      <p:sp>
        <p:nvSpPr>
          <p:cNvPr id="10" name="Text 7"/>
          <p:cNvSpPr/>
          <p:nvPr/>
        </p:nvSpPr>
        <p:spPr>
          <a:xfrm>
            <a:off x="8153638" y="4764048"/>
            <a:ext cx="3366135" cy="355044"/>
          </a:xfrm>
          <a:prstGeom prst="rect">
            <a:avLst/>
          </a:prstGeom>
          <a:noFill/>
          <a:ln/>
        </p:spPr>
        <p:txBody>
          <a:bodyPr wrap="none" lIns="0" tIns="0" rIns="0" bIns="0" rtlCol="0" anchor="t"/>
          <a:lstStyle/>
          <a:p>
            <a:pPr algn="l" indent="0" marL="0">
              <a:lnSpc>
                <a:spcPts val="2750"/>
              </a:lnSpc>
              <a:buNone/>
            </a:pPr>
            <a:r>
              <a:rPr lang="en-US" sz="2200" b="1" dirty="0">
                <a:solidFill>
                  <a:srgbClr val="E0D6DE"/>
                </a:solidFill>
                <a:latin typeface="Petrona Bold" pitchFamily="34" charset="0"/>
                <a:ea typeface="Petrona Bold" pitchFamily="34" charset="-122"/>
                <a:cs typeface="Petrona Bold" pitchFamily="34" charset="-120"/>
              </a:rPr>
              <a:t>Design a Compelling Logo</a:t>
            </a:r>
            <a:endParaRPr lang="en-US" sz="2200" dirty="0"/>
          </a:p>
        </p:txBody>
      </p:sp>
      <p:sp>
        <p:nvSpPr>
          <p:cNvPr id="11" name="Text 8"/>
          <p:cNvSpPr/>
          <p:nvPr/>
        </p:nvSpPr>
        <p:spPr>
          <a:xfrm>
            <a:off x="8153638" y="5248870"/>
            <a:ext cx="5719405" cy="346234"/>
          </a:xfrm>
          <a:prstGeom prst="rect">
            <a:avLst/>
          </a:prstGeom>
          <a:noFill/>
          <a:ln/>
        </p:spPr>
        <p:txBody>
          <a:bodyPr wrap="none" lIns="0" tIns="0" rIns="0" bIns="0" rtlCol="0" anchor="t"/>
          <a:lstStyle/>
          <a:p>
            <a:pPr algn="l" indent="0" marL="0">
              <a:lnSpc>
                <a:spcPts val="2700"/>
              </a:lnSpc>
              <a:buNone/>
            </a:pPr>
            <a:r>
              <a:rPr lang="en-US" sz="1700" dirty="0">
                <a:solidFill>
                  <a:srgbClr val="E0D6DE"/>
                </a:solidFill>
                <a:latin typeface="Inter" pitchFamily="34" charset="0"/>
                <a:ea typeface="Inter" pitchFamily="34" charset="-122"/>
                <a:cs typeface="Inter" pitchFamily="34" charset="-120"/>
              </a:rPr>
              <a:t>Reflect your mission with a strong visual symbol.</a:t>
            </a:r>
            <a:endParaRPr lang="en-US" sz="1700" dirty="0"/>
          </a:p>
        </p:txBody>
      </p:sp>
      <p:sp>
        <p:nvSpPr>
          <p:cNvPr id="12" name="Shape 9"/>
          <p:cNvSpPr/>
          <p:nvPr/>
        </p:nvSpPr>
        <p:spPr>
          <a:xfrm>
            <a:off x="757357" y="6027896"/>
            <a:ext cx="486847" cy="486847"/>
          </a:xfrm>
          <a:prstGeom prst="roundRect">
            <a:avLst>
              <a:gd name="adj" fmla="val 18669"/>
            </a:avLst>
          </a:prstGeom>
          <a:solidFill>
            <a:srgbClr val="2F1D63"/>
          </a:solidFill>
          <a:ln w="7620">
            <a:solidFill>
              <a:srgbClr val="48367C"/>
            </a:solidFill>
            <a:prstDash val="solid"/>
          </a:ln>
        </p:spPr>
      </p:sp>
      <p:sp>
        <p:nvSpPr>
          <p:cNvPr id="13" name="Text 10"/>
          <p:cNvSpPr/>
          <p:nvPr/>
        </p:nvSpPr>
        <p:spPr>
          <a:xfrm>
            <a:off x="830342" y="6058257"/>
            <a:ext cx="340757" cy="426006"/>
          </a:xfrm>
          <a:prstGeom prst="rect">
            <a:avLst/>
          </a:prstGeom>
          <a:noFill/>
          <a:ln/>
        </p:spPr>
        <p:txBody>
          <a:bodyPr wrap="none" lIns="0" tIns="0" rIns="0" bIns="0" rtlCol="0" anchor="t"/>
          <a:lstStyle/>
          <a:p>
            <a:pPr algn="ctr" indent="0" marL="0">
              <a:lnSpc>
                <a:spcPts val="2650"/>
              </a:lnSpc>
              <a:buNone/>
            </a:pPr>
            <a:r>
              <a:rPr lang="en-US" sz="2650" b="1" dirty="0">
                <a:solidFill>
                  <a:srgbClr val="E0D6DE"/>
                </a:solidFill>
                <a:latin typeface="Petrona Bold" pitchFamily="34" charset="0"/>
                <a:ea typeface="Petrona Bold" pitchFamily="34" charset="-122"/>
                <a:cs typeface="Petrona Bold" pitchFamily="34" charset="-120"/>
              </a:rPr>
              <a:t>3</a:t>
            </a:r>
            <a:endParaRPr lang="en-US" sz="2650" dirty="0"/>
          </a:p>
        </p:txBody>
      </p:sp>
      <p:sp>
        <p:nvSpPr>
          <p:cNvPr id="14" name="Text 11"/>
          <p:cNvSpPr/>
          <p:nvPr/>
        </p:nvSpPr>
        <p:spPr>
          <a:xfrm>
            <a:off x="1460540" y="6102191"/>
            <a:ext cx="2840355" cy="355044"/>
          </a:xfrm>
          <a:prstGeom prst="rect">
            <a:avLst/>
          </a:prstGeom>
          <a:noFill/>
          <a:ln/>
        </p:spPr>
        <p:txBody>
          <a:bodyPr wrap="none" lIns="0" tIns="0" rIns="0" bIns="0" rtlCol="0" anchor="t"/>
          <a:lstStyle/>
          <a:p>
            <a:pPr algn="l" indent="0" marL="0">
              <a:lnSpc>
                <a:spcPts val="2750"/>
              </a:lnSpc>
              <a:buNone/>
            </a:pPr>
            <a:r>
              <a:rPr lang="en-US" sz="2200" b="1" dirty="0">
                <a:solidFill>
                  <a:srgbClr val="E0D6DE"/>
                </a:solidFill>
                <a:latin typeface="Petrona Bold" pitchFamily="34" charset="0"/>
                <a:ea typeface="Petrona Bold" pitchFamily="34" charset="-122"/>
                <a:cs typeface="Petrona Bold" pitchFamily="34" charset="-120"/>
              </a:rPr>
              <a:t>Develop Prototype</a:t>
            </a:r>
            <a:endParaRPr lang="en-US" sz="2200" dirty="0"/>
          </a:p>
        </p:txBody>
      </p:sp>
      <p:sp>
        <p:nvSpPr>
          <p:cNvPr id="15" name="Text 12"/>
          <p:cNvSpPr/>
          <p:nvPr/>
        </p:nvSpPr>
        <p:spPr>
          <a:xfrm>
            <a:off x="1460540" y="6587014"/>
            <a:ext cx="5719405" cy="346234"/>
          </a:xfrm>
          <a:prstGeom prst="rect">
            <a:avLst/>
          </a:prstGeom>
          <a:noFill/>
          <a:ln/>
        </p:spPr>
        <p:txBody>
          <a:bodyPr wrap="none" lIns="0" tIns="0" rIns="0" bIns="0" rtlCol="0" anchor="t"/>
          <a:lstStyle/>
          <a:p>
            <a:pPr algn="l" indent="0" marL="0">
              <a:lnSpc>
                <a:spcPts val="2700"/>
              </a:lnSpc>
              <a:buNone/>
            </a:pPr>
            <a:r>
              <a:rPr lang="en-US" sz="1700" dirty="0">
                <a:solidFill>
                  <a:srgbClr val="E0D6DE"/>
                </a:solidFill>
                <a:latin typeface="Inter" pitchFamily="34" charset="0"/>
                <a:ea typeface="Inter" pitchFamily="34" charset="-122"/>
                <a:cs typeface="Inter" pitchFamily="34" charset="-120"/>
              </a:rPr>
              <a:t>Build a visual model of your solution.</a:t>
            </a:r>
            <a:endParaRPr lang="en-US" sz="1700" dirty="0"/>
          </a:p>
        </p:txBody>
      </p:sp>
      <p:sp>
        <p:nvSpPr>
          <p:cNvPr id="16" name="Shape 13"/>
          <p:cNvSpPr/>
          <p:nvPr/>
        </p:nvSpPr>
        <p:spPr>
          <a:xfrm>
            <a:off x="7450455" y="6027896"/>
            <a:ext cx="486847" cy="486847"/>
          </a:xfrm>
          <a:prstGeom prst="roundRect">
            <a:avLst>
              <a:gd name="adj" fmla="val 18669"/>
            </a:avLst>
          </a:prstGeom>
          <a:solidFill>
            <a:srgbClr val="2F1D63"/>
          </a:solidFill>
          <a:ln w="7620">
            <a:solidFill>
              <a:srgbClr val="48367C"/>
            </a:solidFill>
            <a:prstDash val="solid"/>
          </a:ln>
        </p:spPr>
      </p:sp>
      <p:sp>
        <p:nvSpPr>
          <p:cNvPr id="17" name="Text 14"/>
          <p:cNvSpPr/>
          <p:nvPr/>
        </p:nvSpPr>
        <p:spPr>
          <a:xfrm>
            <a:off x="7523440" y="6058257"/>
            <a:ext cx="340757" cy="426006"/>
          </a:xfrm>
          <a:prstGeom prst="rect">
            <a:avLst/>
          </a:prstGeom>
          <a:noFill/>
          <a:ln/>
        </p:spPr>
        <p:txBody>
          <a:bodyPr wrap="none" lIns="0" tIns="0" rIns="0" bIns="0" rtlCol="0" anchor="t"/>
          <a:lstStyle/>
          <a:p>
            <a:pPr algn="ctr" indent="0" marL="0">
              <a:lnSpc>
                <a:spcPts val="2650"/>
              </a:lnSpc>
              <a:buNone/>
            </a:pPr>
            <a:r>
              <a:rPr lang="en-US" sz="2650" b="1" dirty="0">
                <a:solidFill>
                  <a:srgbClr val="E0D6DE"/>
                </a:solidFill>
                <a:latin typeface="Petrona Bold" pitchFamily="34" charset="0"/>
                <a:ea typeface="Petrona Bold" pitchFamily="34" charset="-122"/>
                <a:cs typeface="Petrona Bold" pitchFamily="34" charset="-120"/>
              </a:rPr>
              <a:t>4</a:t>
            </a:r>
            <a:endParaRPr lang="en-US" sz="2650" dirty="0"/>
          </a:p>
        </p:txBody>
      </p:sp>
      <p:sp>
        <p:nvSpPr>
          <p:cNvPr id="18" name="Text 15"/>
          <p:cNvSpPr/>
          <p:nvPr/>
        </p:nvSpPr>
        <p:spPr>
          <a:xfrm>
            <a:off x="8153638" y="6102191"/>
            <a:ext cx="3270766" cy="355044"/>
          </a:xfrm>
          <a:prstGeom prst="rect">
            <a:avLst/>
          </a:prstGeom>
          <a:noFill/>
          <a:ln/>
        </p:spPr>
        <p:txBody>
          <a:bodyPr wrap="none" lIns="0" tIns="0" rIns="0" bIns="0" rtlCol="0" anchor="t"/>
          <a:lstStyle/>
          <a:p>
            <a:pPr algn="l" indent="0" marL="0">
              <a:lnSpc>
                <a:spcPts val="2750"/>
              </a:lnSpc>
              <a:buNone/>
            </a:pPr>
            <a:r>
              <a:rPr lang="en-US" sz="2200" b="1" dirty="0">
                <a:solidFill>
                  <a:srgbClr val="E0D6DE"/>
                </a:solidFill>
                <a:latin typeface="Petrona Bold" pitchFamily="34" charset="0"/>
                <a:ea typeface="Petrona Bold" pitchFamily="34" charset="-122"/>
                <a:cs typeface="Petrona Bold" pitchFamily="34" charset="-120"/>
              </a:rPr>
              <a:t>Craft a Value Proposition</a:t>
            </a:r>
            <a:endParaRPr lang="en-US" sz="2200" dirty="0"/>
          </a:p>
        </p:txBody>
      </p:sp>
      <p:sp>
        <p:nvSpPr>
          <p:cNvPr id="19" name="Text 16"/>
          <p:cNvSpPr/>
          <p:nvPr/>
        </p:nvSpPr>
        <p:spPr>
          <a:xfrm>
            <a:off x="8153638" y="6587014"/>
            <a:ext cx="5719405" cy="692467"/>
          </a:xfrm>
          <a:prstGeom prst="rect">
            <a:avLst/>
          </a:prstGeom>
          <a:noFill/>
          <a:ln/>
        </p:spPr>
        <p:txBody>
          <a:bodyPr wrap="square" lIns="0" tIns="0" rIns="0" bIns="0" rtlCol="0" anchor="t"/>
          <a:lstStyle/>
          <a:p>
            <a:pPr algn="l" indent="0" marL="0">
              <a:lnSpc>
                <a:spcPts val="2700"/>
              </a:lnSpc>
              <a:buNone/>
            </a:pPr>
            <a:r>
              <a:rPr lang="en-US" sz="1700" dirty="0">
                <a:solidFill>
                  <a:srgbClr val="E0D6DE"/>
                </a:solidFill>
                <a:latin typeface="Inter" pitchFamily="34" charset="0"/>
                <a:ea typeface="Inter" pitchFamily="34" charset="-122"/>
                <a:cs typeface="Inter" pitchFamily="34" charset="-120"/>
              </a:rPr>
              <a:t>Summarize impact, e.g., "Saving Earth One Degree at a Time."</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694742"/>
            <a:ext cx="11581805" cy="744260"/>
          </a:xfrm>
          <a:prstGeom prst="rect">
            <a:avLst/>
          </a:prstGeom>
          <a:noFill/>
          <a:ln/>
        </p:spPr>
        <p:txBody>
          <a:bodyPr wrap="none" lIns="0" tIns="0" rIns="0" bIns="0" rtlCol="0" anchor="t"/>
          <a:lstStyle/>
          <a:p>
            <a:pPr algn="l" indent="0" marL="0">
              <a:lnSpc>
                <a:spcPts val="5850"/>
              </a:lnSpc>
              <a:buNone/>
            </a:pPr>
            <a:r>
              <a:rPr lang="en-US" sz="4650" b="1" dirty="0">
                <a:solidFill>
                  <a:srgbClr val="FF8AAF"/>
                </a:solidFill>
                <a:latin typeface="Petrona Bold" pitchFamily="34" charset="0"/>
                <a:ea typeface="Petrona Bold" pitchFamily="34" charset="-122"/>
                <a:cs typeface="Petrona Bold" pitchFamily="34" charset="-120"/>
              </a:rPr>
              <a:t>Branding Example: "TerraGuard Solutions"</a:t>
            </a:r>
            <a:endParaRPr lang="en-US" sz="4650" dirty="0"/>
          </a:p>
        </p:txBody>
      </p:sp>
      <p:sp>
        <p:nvSpPr>
          <p:cNvPr id="3" name="Text 1"/>
          <p:cNvSpPr/>
          <p:nvPr/>
        </p:nvSpPr>
        <p:spPr>
          <a:xfrm>
            <a:off x="793790" y="4005977"/>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8AAF"/>
                </a:solidFill>
                <a:latin typeface="Petrona Bold" pitchFamily="34" charset="0"/>
                <a:ea typeface="Petrona Bold" pitchFamily="34" charset="-122"/>
                <a:cs typeface="Petrona Bold" pitchFamily="34" charset="-120"/>
              </a:rPr>
              <a:t>Mission</a:t>
            </a:r>
            <a:endParaRPr lang="en-US" sz="2300" dirty="0"/>
          </a:p>
        </p:txBody>
      </p:sp>
      <p:sp>
        <p:nvSpPr>
          <p:cNvPr id="4" name="Text 2"/>
          <p:cNvSpPr/>
          <p:nvPr/>
        </p:nvSpPr>
        <p:spPr>
          <a:xfrm>
            <a:off x="793790" y="4604861"/>
            <a:ext cx="3978116"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Innovative climate solutions for a resilient planet.</a:t>
            </a:r>
            <a:endParaRPr lang="en-US" sz="1750" dirty="0"/>
          </a:p>
        </p:txBody>
      </p:sp>
      <p:sp>
        <p:nvSpPr>
          <p:cNvPr id="5" name="Text 3"/>
          <p:cNvSpPr/>
          <p:nvPr/>
        </p:nvSpPr>
        <p:spPr>
          <a:xfrm>
            <a:off x="5332928" y="4005977"/>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8AAF"/>
                </a:solidFill>
                <a:latin typeface="Petrona Bold" pitchFamily="34" charset="0"/>
                <a:ea typeface="Petrona Bold" pitchFamily="34" charset="-122"/>
                <a:cs typeface="Petrona Bold" pitchFamily="34" charset="-120"/>
              </a:rPr>
              <a:t>Logo</a:t>
            </a:r>
            <a:endParaRPr lang="en-US" sz="2300" dirty="0"/>
          </a:p>
        </p:txBody>
      </p:sp>
      <p:sp>
        <p:nvSpPr>
          <p:cNvPr id="6" name="Text 4"/>
          <p:cNvSpPr/>
          <p:nvPr/>
        </p:nvSpPr>
        <p:spPr>
          <a:xfrm>
            <a:off x="5332928" y="4604861"/>
            <a:ext cx="3978116"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Stylized earth encased in a protective digital shield.</a:t>
            </a:r>
            <a:endParaRPr lang="en-US" sz="1750" dirty="0"/>
          </a:p>
        </p:txBody>
      </p:sp>
      <p:sp>
        <p:nvSpPr>
          <p:cNvPr id="7" name="Text 5"/>
          <p:cNvSpPr/>
          <p:nvPr/>
        </p:nvSpPr>
        <p:spPr>
          <a:xfrm>
            <a:off x="9872067" y="4005977"/>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FF8AAF"/>
                </a:solidFill>
                <a:latin typeface="Petrona Bold" pitchFamily="34" charset="0"/>
                <a:ea typeface="Petrona Bold" pitchFamily="34" charset="-122"/>
                <a:cs typeface="Petrona Bold" pitchFamily="34" charset="-120"/>
              </a:rPr>
              <a:t>Value Proposition</a:t>
            </a:r>
            <a:endParaRPr lang="en-US" sz="2300" dirty="0"/>
          </a:p>
        </p:txBody>
      </p:sp>
      <p:sp>
        <p:nvSpPr>
          <p:cNvPr id="8" name="Text 6"/>
          <p:cNvSpPr/>
          <p:nvPr/>
        </p:nvSpPr>
        <p:spPr>
          <a:xfrm>
            <a:off x="9872067" y="4604861"/>
            <a:ext cx="3978116"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Real-time climate solutions restoring planetary balance.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01027"/>
          </a:xfrm>
          <a:prstGeom prst="rect">
            <a:avLst/>
          </a:prstGeom>
        </p:spPr>
      </p:pic>
      <p:sp>
        <p:nvSpPr>
          <p:cNvPr id="3" name="Text 0"/>
          <p:cNvSpPr/>
          <p:nvPr/>
        </p:nvSpPr>
        <p:spPr>
          <a:xfrm>
            <a:off x="700207" y="3086338"/>
            <a:ext cx="12245697" cy="656392"/>
          </a:xfrm>
          <a:prstGeom prst="rect">
            <a:avLst/>
          </a:prstGeom>
          <a:noFill/>
          <a:ln/>
        </p:spPr>
        <p:txBody>
          <a:bodyPr wrap="none" lIns="0" tIns="0" rIns="0" bIns="0" rtlCol="0" anchor="t"/>
          <a:lstStyle/>
          <a:p>
            <a:pPr algn="l" indent="0" marL="0">
              <a:lnSpc>
                <a:spcPts val="5150"/>
              </a:lnSpc>
              <a:buNone/>
            </a:pPr>
            <a:r>
              <a:rPr lang="en-US" sz="4100" b="1" dirty="0">
                <a:solidFill>
                  <a:srgbClr val="FF8AAF"/>
                </a:solidFill>
                <a:latin typeface="Petrona Bold" pitchFamily="34" charset="0"/>
                <a:ea typeface="Petrona Bold" pitchFamily="34" charset="-122"/>
                <a:cs typeface="Petrona Bold" pitchFamily="34" charset="-120"/>
              </a:rPr>
              <a:t>Round 3: Final Pitch – Impress the Board of Heroes</a:t>
            </a:r>
            <a:endParaRPr lang="en-US" sz="4100" dirty="0"/>
          </a:p>
        </p:txBody>
      </p:sp>
      <p:pic>
        <p:nvPicPr>
          <p:cNvPr id="4" name="Image 1" descr="preencoded.png">    </p:cNvPr>
          <p:cNvPicPr>
            <a:picLocks noChangeAspect="1"/>
          </p:cNvPicPr>
          <p:nvPr/>
        </p:nvPicPr>
        <p:blipFill>
          <a:blip r:embed="rId2"/>
          <a:stretch>
            <a:fillRect/>
          </a:stretch>
        </p:blipFill>
        <p:spPr>
          <a:xfrm>
            <a:off x="700207" y="4042767"/>
            <a:ext cx="1000363" cy="1200507"/>
          </a:xfrm>
          <a:prstGeom prst="rect">
            <a:avLst/>
          </a:prstGeom>
        </p:spPr>
      </p:pic>
      <p:sp>
        <p:nvSpPr>
          <p:cNvPr id="5" name="Text 1"/>
          <p:cNvSpPr/>
          <p:nvPr/>
        </p:nvSpPr>
        <p:spPr>
          <a:xfrm>
            <a:off x="2000607" y="4242792"/>
            <a:ext cx="2632472" cy="328255"/>
          </a:xfrm>
          <a:prstGeom prst="rect">
            <a:avLst/>
          </a:prstGeom>
          <a:noFill/>
          <a:ln/>
        </p:spPr>
        <p:txBody>
          <a:bodyPr wrap="none" lIns="0" tIns="0" rIns="0" bIns="0" rtlCol="0" anchor="t"/>
          <a:lstStyle/>
          <a:p>
            <a:pPr algn="l" indent="0" marL="0">
              <a:lnSpc>
                <a:spcPts val="2550"/>
              </a:lnSpc>
              <a:buNone/>
            </a:pPr>
            <a:r>
              <a:rPr lang="en-US" sz="2050" b="1" dirty="0">
                <a:solidFill>
                  <a:srgbClr val="E0D6DE"/>
                </a:solidFill>
                <a:latin typeface="Petrona Bold" pitchFamily="34" charset="0"/>
                <a:ea typeface="Petrona Bold" pitchFamily="34" charset="-122"/>
                <a:cs typeface="Petrona Bold" pitchFamily="34" charset="-120"/>
              </a:rPr>
              <a:t>Present Your Solution</a:t>
            </a:r>
            <a:endParaRPr lang="en-US" sz="2050" dirty="0"/>
          </a:p>
        </p:txBody>
      </p:sp>
      <p:sp>
        <p:nvSpPr>
          <p:cNvPr id="6" name="Text 2"/>
          <p:cNvSpPr/>
          <p:nvPr/>
        </p:nvSpPr>
        <p:spPr>
          <a:xfrm>
            <a:off x="2000607" y="4691063"/>
            <a:ext cx="11929586" cy="320159"/>
          </a:xfrm>
          <a:prstGeom prst="rect">
            <a:avLst/>
          </a:prstGeom>
          <a:noFill/>
          <a:ln/>
        </p:spPr>
        <p:txBody>
          <a:bodyPr wrap="none" lIns="0" tIns="0" rIns="0" bIns="0" rtlCol="0" anchor="t"/>
          <a:lstStyle/>
          <a:p>
            <a:pPr algn="l" indent="0" marL="0">
              <a:lnSpc>
                <a:spcPts val="2500"/>
              </a:lnSpc>
              <a:buNone/>
            </a:pPr>
            <a:r>
              <a:rPr lang="en-US" sz="1550" dirty="0">
                <a:solidFill>
                  <a:srgbClr val="E0D6DE"/>
                </a:solidFill>
                <a:latin typeface="Inter" pitchFamily="34" charset="0"/>
                <a:ea typeface="Inter" pitchFamily="34" charset="-122"/>
                <a:cs typeface="Inter" pitchFamily="34" charset="-120"/>
              </a:rPr>
              <a:t>Explain problem, solution, and impact clearly.</a:t>
            </a:r>
            <a:endParaRPr lang="en-US" sz="1550" dirty="0"/>
          </a:p>
        </p:txBody>
      </p:sp>
      <p:pic>
        <p:nvPicPr>
          <p:cNvPr id="7" name="Image 2" descr="preencoded.png">    </p:cNvPr>
          <p:cNvPicPr>
            <a:picLocks noChangeAspect="1"/>
          </p:cNvPicPr>
          <p:nvPr/>
        </p:nvPicPr>
        <p:blipFill>
          <a:blip r:embed="rId3"/>
          <a:stretch>
            <a:fillRect/>
          </a:stretch>
        </p:blipFill>
        <p:spPr>
          <a:xfrm>
            <a:off x="700207" y="5243274"/>
            <a:ext cx="1000363" cy="1200507"/>
          </a:xfrm>
          <a:prstGeom prst="rect">
            <a:avLst/>
          </a:prstGeom>
        </p:spPr>
      </p:pic>
      <p:sp>
        <p:nvSpPr>
          <p:cNvPr id="8" name="Text 3"/>
          <p:cNvSpPr/>
          <p:nvPr/>
        </p:nvSpPr>
        <p:spPr>
          <a:xfrm>
            <a:off x="2000607" y="5443299"/>
            <a:ext cx="3438168" cy="328255"/>
          </a:xfrm>
          <a:prstGeom prst="rect">
            <a:avLst/>
          </a:prstGeom>
          <a:noFill/>
          <a:ln/>
        </p:spPr>
        <p:txBody>
          <a:bodyPr wrap="none" lIns="0" tIns="0" rIns="0" bIns="0" rtlCol="0" anchor="t"/>
          <a:lstStyle/>
          <a:p>
            <a:pPr algn="l" indent="0" marL="0">
              <a:lnSpc>
                <a:spcPts val="2550"/>
              </a:lnSpc>
              <a:buNone/>
            </a:pPr>
            <a:r>
              <a:rPr lang="en-US" sz="2050" b="1" dirty="0">
                <a:solidFill>
                  <a:srgbClr val="E0D6DE"/>
                </a:solidFill>
                <a:latin typeface="Petrona Bold" pitchFamily="34" charset="0"/>
                <a:ea typeface="Petrona Bold" pitchFamily="34" charset="-122"/>
                <a:cs typeface="Petrona Bold" pitchFamily="34" charset="-120"/>
              </a:rPr>
              <a:t>Showcase Brand &amp; Prototype</a:t>
            </a:r>
            <a:endParaRPr lang="en-US" sz="2050" dirty="0"/>
          </a:p>
        </p:txBody>
      </p:sp>
      <p:sp>
        <p:nvSpPr>
          <p:cNvPr id="9" name="Text 4"/>
          <p:cNvSpPr/>
          <p:nvPr/>
        </p:nvSpPr>
        <p:spPr>
          <a:xfrm>
            <a:off x="2000607" y="5891570"/>
            <a:ext cx="11929586" cy="320159"/>
          </a:xfrm>
          <a:prstGeom prst="rect">
            <a:avLst/>
          </a:prstGeom>
          <a:noFill/>
          <a:ln/>
        </p:spPr>
        <p:txBody>
          <a:bodyPr wrap="none" lIns="0" tIns="0" rIns="0" bIns="0" rtlCol="0" anchor="t"/>
          <a:lstStyle/>
          <a:p>
            <a:pPr algn="l" indent="0" marL="0">
              <a:lnSpc>
                <a:spcPts val="2500"/>
              </a:lnSpc>
              <a:buNone/>
            </a:pPr>
            <a:r>
              <a:rPr lang="en-US" sz="1550" dirty="0">
                <a:solidFill>
                  <a:srgbClr val="E0D6DE"/>
                </a:solidFill>
                <a:latin typeface="Inter" pitchFamily="34" charset="0"/>
                <a:ea typeface="Inter" pitchFamily="34" charset="-122"/>
                <a:cs typeface="Inter" pitchFamily="34" charset="-120"/>
              </a:rPr>
              <a:t>Highlight your company identity and product.</a:t>
            </a:r>
            <a:endParaRPr lang="en-US" sz="1550" dirty="0"/>
          </a:p>
        </p:txBody>
      </p:sp>
      <p:pic>
        <p:nvPicPr>
          <p:cNvPr id="10" name="Image 3" descr="preencoded.png">    </p:cNvPr>
          <p:cNvPicPr>
            <a:picLocks noChangeAspect="1"/>
          </p:cNvPicPr>
          <p:nvPr/>
        </p:nvPicPr>
        <p:blipFill>
          <a:blip r:embed="rId4"/>
          <a:stretch>
            <a:fillRect/>
          </a:stretch>
        </p:blipFill>
        <p:spPr>
          <a:xfrm>
            <a:off x="700207" y="6443782"/>
            <a:ext cx="1000363" cy="1200507"/>
          </a:xfrm>
          <a:prstGeom prst="rect">
            <a:avLst/>
          </a:prstGeom>
        </p:spPr>
      </p:pic>
      <p:sp>
        <p:nvSpPr>
          <p:cNvPr id="11" name="Text 5"/>
          <p:cNvSpPr/>
          <p:nvPr/>
        </p:nvSpPr>
        <p:spPr>
          <a:xfrm>
            <a:off x="2000607" y="6643807"/>
            <a:ext cx="2626043" cy="328255"/>
          </a:xfrm>
          <a:prstGeom prst="rect">
            <a:avLst/>
          </a:prstGeom>
          <a:noFill/>
          <a:ln/>
        </p:spPr>
        <p:txBody>
          <a:bodyPr wrap="none" lIns="0" tIns="0" rIns="0" bIns="0" rtlCol="0" anchor="t"/>
          <a:lstStyle/>
          <a:p>
            <a:pPr algn="l" indent="0" marL="0">
              <a:lnSpc>
                <a:spcPts val="2550"/>
              </a:lnSpc>
              <a:buNone/>
            </a:pPr>
            <a:r>
              <a:rPr lang="en-US" sz="2050" b="1" dirty="0">
                <a:solidFill>
                  <a:srgbClr val="E0D6DE"/>
                </a:solidFill>
                <a:latin typeface="Petrona Bold" pitchFamily="34" charset="0"/>
                <a:ea typeface="Petrona Bold" pitchFamily="34" charset="-122"/>
                <a:cs typeface="Petrona Bold" pitchFamily="34" charset="-120"/>
              </a:rPr>
              <a:t>Defend Your Plan</a:t>
            </a:r>
            <a:endParaRPr lang="en-US" sz="2050" dirty="0"/>
          </a:p>
        </p:txBody>
      </p:sp>
      <p:sp>
        <p:nvSpPr>
          <p:cNvPr id="12" name="Text 6"/>
          <p:cNvSpPr/>
          <p:nvPr/>
        </p:nvSpPr>
        <p:spPr>
          <a:xfrm>
            <a:off x="2000607" y="7092077"/>
            <a:ext cx="11929586" cy="320159"/>
          </a:xfrm>
          <a:prstGeom prst="rect">
            <a:avLst/>
          </a:prstGeom>
          <a:noFill/>
          <a:ln/>
        </p:spPr>
        <p:txBody>
          <a:bodyPr wrap="none" lIns="0" tIns="0" rIns="0" bIns="0" rtlCol="0" anchor="t"/>
          <a:lstStyle/>
          <a:p>
            <a:pPr algn="l" indent="0" marL="0">
              <a:lnSpc>
                <a:spcPts val="2500"/>
              </a:lnSpc>
              <a:buNone/>
            </a:pPr>
            <a:r>
              <a:rPr lang="en-US" sz="1550" dirty="0">
                <a:solidFill>
                  <a:srgbClr val="E0D6DE"/>
                </a:solidFill>
                <a:latin typeface="Inter" pitchFamily="34" charset="0"/>
                <a:ea typeface="Inter" pitchFamily="34" charset="-122"/>
                <a:cs typeface="Inter" pitchFamily="34" charset="-120"/>
              </a:rPr>
              <a:t>Answer questions confidently under pressure.</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32942"/>
            <a:ext cx="7556421" cy="2232779"/>
          </a:xfrm>
          <a:prstGeom prst="rect">
            <a:avLst/>
          </a:prstGeom>
          <a:noFill/>
          <a:ln/>
        </p:spPr>
        <p:txBody>
          <a:bodyPr wrap="square" lIns="0" tIns="0" rIns="0" bIns="0" rtlCol="0" anchor="t"/>
          <a:lstStyle/>
          <a:p>
            <a:pPr algn="l" indent="0" marL="0">
              <a:lnSpc>
                <a:spcPts val="5850"/>
              </a:lnSpc>
              <a:buNone/>
            </a:pPr>
            <a:r>
              <a:rPr lang="en-US" sz="4650" b="1" dirty="0">
                <a:solidFill>
                  <a:srgbClr val="FF8AAF"/>
                </a:solidFill>
                <a:latin typeface="Petrona Bold" pitchFamily="34" charset="0"/>
                <a:ea typeface="Petrona Bold" pitchFamily="34" charset="-122"/>
                <a:cs typeface="Petrona Bold" pitchFamily="34" charset="-120"/>
              </a:rPr>
              <a:t>Judging Criteria: Innovation, Feasibility, and Presentation</a:t>
            </a:r>
            <a:endParaRPr lang="en-US" sz="4650" dirty="0"/>
          </a:p>
        </p:txBody>
      </p:sp>
      <p:pic>
        <p:nvPicPr>
          <p:cNvPr id="4" name="Image 1" descr="preencoded.png">    </p:cNvPr>
          <p:cNvPicPr>
            <a:picLocks noChangeAspect="1"/>
          </p:cNvPicPr>
          <p:nvPr/>
        </p:nvPicPr>
        <p:blipFill>
          <a:blip r:embed="rId2"/>
          <a:stretch>
            <a:fillRect/>
          </a:stretch>
        </p:blipFill>
        <p:spPr>
          <a:xfrm>
            <a:off x="6280190" y="4205883"/>
            <a:ext cx="566976" cy="566976"/>
          </a:xfrm>
          <a:prstGeom prst="rect">
            <a:avLst/>
          </a:prstGeom>
        </p:spPr>
      </p:pic>
      <p:sp>
        <p:nvSpPr>
          <p:cNvPr id="5" name="Text 1"/>
          <p:cNvSpPr/>
          <p:nvPr/>
        </p:nvSpPr>
        <p:spPr>
          <a:xfrm>
            <a:off x="6280190" y="4999673"/>
            <a:ext cx="2329815" cy="372070"/>
          </a:xfrm>
          <a:prstGeom prst="rect">
            <a:avLst/>
          </a:prstGeom>
          <a:noFill/>
          <a:ln/>
        </p:spPr>
        <p:txBody>
          <a:bodyPr wrap="none" lIns="0" tIns="0" rIns="0" bIns="0" rtlCol="0" anchor="t"/>
          <a:lstStyle/>
          <a:p>
            <a:pPr algn="l" indent="0" marL="0">
              <a:lnSpc>
                <a:spcPts val="2900"/>
              </a:lnSpc>
              <a:buNone/>
            </a:pPr>
            <a:r>
              <a:rPr lang="en-US" sz="2300" b="1" dirty="0">
                <a:solidFill>
                  <a:srgbClr val="E0D6DE"/>
                </a:solidFill>
                <a:latin typeface="Petrona Bold" pitchFamily="34" charset="0"/>
                <a:ea typeface="Petrona Bold" pitchFamily="34" charset="-122"/>
                <a:cs typeface="Petrona Bold" pitchFamily="34" charset="-120"/>
              </a:rPr>
              <a:t>Innovation</a:t>
            </a:r>
            <a:endParaRPr lang="en-US" sz="2300" dirty="0"/>
          </a:p>
        </p:txBody>
      </p:sp>
      <p:sp>
        <p:nvSpPr>
          <p:cNvPr id="6" name="Text 2"/>
          <p:cNvSpPr/>
          <p:nvPr/>
        </p:nvSpPr>
        <p:spPr>
          <a:xfrm>
            <a:off x="6280190" y="5507831"/>
            <a:ext cx="2329815" cy="1088708"/>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Originality and creativity of the solution.</a:t>
            </a:r>
            <a:endParaRPr lang="en-US" sz="1750" dirty="0"/>
          </a:p>
        </p:txBody>
      </p:sp>
      <p:pic>
        <p:nvPicPr>
          <p:cNvPr id="7" name="Image 2" descr="preencoded.png">    </p:cNvPr>
          <p:cNvPicPr>
            <a:picLocks noChangeAspect="1"/>
          </p:cNvPicPr>
          <p:nvPr/>
        </p:nvPicPr>
        <p:blipFill>
          <a:blip r:embed="rId3"/>
          <a:stretch>
            <a:fillRect/>
          </a:stretch>
        </p:blipFill>
        <p:spPr>
          <a:xfrm>
            <a:off x="8893493" y="4205883"/>
            <a:ext cx="566976" cy="566976"/>
          </a:xfrm>
          <a:prstGeom prst="rect">
            <a:avLst/>
          </a:prstGeom>
        </p:spPr>
      </p:pic>
      <p:sp>
        <p:nvSpPr>
          <p:cNvPr id="8" name="Text 3"/>
          <p:cNvSpPr/>
          <p:nvPr/>
        </p:nvSpPr>
        <p:spPr>
          <a:xfrm>
            <a:off x="8893493" y="4999673"/>
            <a:ext cx="2329815" cy="372070"/>
          </a:xfrm>
          <a:prstGeom prst="rect">
            <a:avLst/>
          </a:prstGeom>
          <a:noFill/>
          <a:ln/>
        </p:spPr>
        <p:txBody>
          <a:bodyPr wrap="none" lIns="0" tIns="0" rIns="0" bIns="0" rtlCol="0" anchor="t"/>
          <a:lstStyle/>
          <a:p>
            <a:pPr algn="l" indent="0" marL="0">
              <a:lnSpc>
                <a:spcPts val="2900"/>
              </a:lnSpc>
              <a:buNone/>
            </a:pPr>
            <a:r>
              <a:rPr lang="en-US" sz="2300" b="1" dirty="0">
                <a:solidFill>
                  <a:srgbClr val="E0D6DE"/>
                </a:solidFill>
                <a:latin typeface="Petrona Bold" pitchFamily="34" charset="0"/>
                <a:ea typeface="Petrona Bold" pitchFamily="34" charset="-122"/>
                <a:cs typeface="Petrona Bold" pitchFamily="34" charset="-120"/>
              </a:rPr>
              <a:t>Feasibility</a:t>
            </a:r>
            <a:endParaRPr lang="en-US" sz="2300" dirty="0"/>
          </a:p>
        </p:txBody>
      </p:sp>
      <p:sp>
        <p:nvSpPr>
          <p:cNvPr id="9" name="Text 4"/>
          <p:cNvSpPr/>
          <p:nvPr/>
        </p:nvSpPr>
        <p:spPr>
          <a:xfrm>
            <a:off x="8893493" y="5507831"/>
            <a:ext cx="2329815"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Practicality and likelihood of success.</a:t>
            </a:r>
            <a:endParaRPr lang="en-US" sz="1750" dirty="0"/>
          </a:p>
        </p:txBody>
      </p:sp>
      <p:pic>
        <p:nvPicPr>
          <p:cNvPr id="10" name="Image 3" descr="preencoded.png">    </p:cNvPr>
          <p:cNvPicPr>
            <a:picLocks noChangeAspect="1"/>
          </p:cNvPicPr>
          <p:nvPr/>
        </p:nvPicPr>
        <p:blipFill>
          <a:blip r:embed="rId4"/>
          <a:stretch>
            <a:fillRect/>
          </a:stretch>
        </p:blipFill>
        <p:spPr>
          <a:xfrm>
            <a:off x="11506795" y="4205883"/>
            <a:ext cx="566976" cy="566976"/>
          </a:xfrm>
          <a:prstGeom prst="rect">
            <a:avLst/>
          </a:prstGeom>
        </p:spPr>
      </p:pic>
      <p:sp>
        <p:nvSpPr>
          <p:cNvPr id="11" name="Text 5"/>
          <p:cNvSpPr/>
          <p:nvPr/>
        </p:nvSpPr>
        <p:spPr>
          <a:xfrm>
            <a:off x="11506795" y="4999673"/>
            <a:ext cx="2329815" cy="372070"/>
          </a:xfrm>
          <a:prstGeom prst="rect">
            <a:avLst/>
          </a:prstGeom>
          <a:noFill/>
          <a:ln/>
        </p:spPr>
        <p:txBody>
          <a:bodyPr wrap="none" lIns="0" tIns="0" rIns="0" bIns="0" rtlCol="0" anchor="t"/>
          <a:lstStyle/>
          <a:p>
            <a:pPr algn="l" indent="0" marL="0">
              <a:lnSpc>
                <a:spcPts val="2900"/>
              </a:lnSpc>
              <a:buNone/>
            </a:pPr>
            <a:r>
              <a:rPr lang="en-US" sz="2300" b="1" dirty="0">
                <a:solidFill>
                  <a:srgbClr val="E0D6DE"/>
                </a:solidFill>
                <a:latin typeface="Petrona Bold" pitchFamily="34" charset="0"/>
                <a:ea typeface="Petrona Bold" pitchFamily="34" charset="-122"/>
                <a:cs typeface="Petrona Bold" pitchFamily="34" charset="-120"/>
              </a:rPr>
              <a:t>Presentation</a:t>
            </a:r>
            <a:endParaRPr lang="en-US" sz="2300" dirty="0"/>
          </a:p>
        </p:txBody>
      </p:sp>
      <p:sp>
        <p:nvSpPr>
          <p:cNvPr id="12" name="Text 6"/>
          <p:cNvSpPr/>
          <p:nvPr/>
        </p:nvSpPr>
        <p:spPr>
          <a:xfrm>
            <a:off x="11506795" y="5507831"/>
            <a:ext cx="2329815" cy="1088708"/>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Clarity, persuasiveness, and brand impact.</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843207"/>
            <a:ext cx="7556421" cy="1488519"/>
          </a:xfrm>
          <a:prstGeom prst="rect">
            <a:avLst/>
          </a:prstGeom>
          <a:noFill/>
          <a:ln/>
        </p:spPr>
        <p:txBody>
          <a:bodyPr wrap="square" lIns="0" tIns="0" rIns="0" bIns="0" rtlCol="0" anchor="t"/>
          <a:lstStyle/>
          <a:p>
            <a:pPr algn="l" indent="0" marL="0">
              <a:lnSpc>
                <a:spcPts val="5850"/>
              </a:lnSpc>
              <a:buNone/>
            </a:pPr>
            <a:r>
              <a:rPr lang="en-US" sz="4650" b="1" dirty="0">
                <a:solidFill>
                  <a:srgbClr val="FF8AAF"/>
                </a:solidFill>
                <a:latin typeface="Petrona Bold" pitchFamily="34" charset="0"/>
                <a:ea typeface="Petrona Bold" pitchFamily="34" charset="-122"/>
                <a:cs typeface="Petrona Bold" pitchFamily="34" charset="-120"/>
              </a:rPr>
              <a:t>Become a Hero, Build a Startup</a:t>
            </a:r>
            <a:endParaRPr lang="en-US" sz="4650" dirty="0"/>
          </a:p>
        </p:txBody>
      </p:sp>
      <p:sp>
        <p:nvSpPr>
          <p:cNvPr id="4" name="Shape 1"/>
          <p:cNvSpPr/>
          <p:nvPr/>
        </p:nvSpPr>
        <p:spPr>
          <a:xfrm>
            <a:off x="6280190" y="3671888"/>
            <a:ext cx="510302" cy="510302"/>
          </a:xfrm>
          <a:prstGeom prst="roundRect">
            <a:avLst>
              <a:gd name="adj" fmla="val 18669"/>
            </a:avLst>
          </a:prstGeom>
          <a:solidFill>
            <a:srgbClr val="2F1D63"/>
          </a:solidFill>
          <a:ln w="7620">
            <a:solidFill>
              <a:srgbClr val="48367C"/>
            </a:solidFill>
            <a:prstDash val="solid"/>
          </a:ln>
        </p:spPr>
      </p:sp>
      <p:sp>
        <p:nvSpPr>
          <p:cNvPr id="5" name="Text 2"/>
          <p:cNvSpPr/>
          <p:nvPr/>
        </p:nvSpPr>
        <p:spPr>
          <a:xfrm>
            <a:off x="7017306" y="3749754"/>
            <a:ext cx="2899410" cy="372070"/>
          </a:xfrm>
          <a:prstGeom prst="rect">
            <a:avLst/>
          </a:prstGeom>
          <a:noFill/>
          <a:ln/>
        </p:spPr>
        <p:txBody>
          <a:bodyPr wrap="none" lIns="0" tIns="0" rIns="0" bIns="0" rtlCol="0" anchor="t"/>
          <a:lstStyle/>
          <a:p>
            <a:pPr algn="l" indent="0" marL="0">
              <a:lnSpc>
                <a:spcPts val="2900"/>
              </a:lnSpc>
              <a:buNone/>
            </a:pPr>
            <a:r>
              <a:rPr lang="en-US" sz="2300" b="1" dirty="0">
                <a:solidFill>
                  <a:srgbClr val="E0D6DE"/>
                </a:solidFill>
                <a:latin typeface="Petrona Bold" pitchFamily="34" charset="0"/>
                <a:ea typeface="Petrona Bold" pitchFamily="34" charset="-122"/>
                <a:cs typeface="Petrona Bold" pitchFamily="34" charset="-120"/>
              </a:rPr>
              <a:t>Engage Students</a:t>
            </a:r>
            <a:endParaRPr lang="en-US" sz="2300" dirty="0"/>
          </a:p>
        </p:txBody>
      </p:sp>
      <p:sp>
        <p:nvSpPr>
          <p:cNvPr id="6" name="Text 3"/>
          <p:cNvSpPr/>
          <p:nvPr/>
        </p:nvSpPr>
        <p:spPr>
          <a:xfrm>
            <a:off x="7017306" y="4257913"/>
            <a:ext cx="2899410"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Collaborative competition fuels team creativity.</a:t>
            </a:r>
            <a:endParaRPr lang="en-US" sz="1750" dirty="0"/>
          </a:p>
        </p:txBody>
      </p:sp>
      <p:sp>
        <p:nvSpPr>
          <p:cNvPr id="7" name="Shape 4"/>
          <p:cNvSpPr/>
          <p:nvPr/>
        </p:nvSpPr>
        <p:spPr>
          <a:xfrm>
            <a:off x="10200203" y="3671888"/>
            <a:ext cx="510302" cy="510302"/>
          </a:xfrm>
          <a:prstGeom prst="roundRect">
            <a:avLst>
              <a:gd name="adj" fmla="val 18669"/>
            </a:avLst>
          </a:prstGeom>
          <a:solidFill>
            <a:srgbClr val="2F1D63"/>
          </a:solidFill>
          <a:ln w="7620">
            <a:solidFill>
              <a:srgbClr val="48367C"/>
            </a:solidFill>
            <a:prstDash val="solid"/>
          </a:ln>
        </p:spPr>
      </p:sp>
      <p:sp>
        <p:nvSpPr>
          <p:cNvPr id="8" name="Text 5"/>
          <p:cNvSpPr/>
          <p:nvPr/>
        </p:nvSpPr>
        <p:spPr>
          <a:xfrm>
            <a:off x="10937319" y="3749754"/>
            <a:ext cx="2899410" cy="372070"/>
          </a:xfrm>
          <a:prstGeom prst="rect">
            <a:avLst/>
          </a:prstGeom>
          <a:noFill/>
          <a:ln/>
        </p:spPr>
        <p:txBody>
          <a:bodyPr wrap="none" lIns="0" tIns="0" rIns="0" bIns="0" rtlCol="0" anchor="t"/>
          <a:lstStyle/>
          <a:p>
            <a:pPr algn="l" indent="0" marL="0">
              <a:lnSpc>
                <a:spcPts val="2900"/>
              </a:lnSpc>
              <a:buNone/>
            </a:pPr>
            <a:r>
              <a:rPr lang="en-US" sz="2300" b="1" dirty="0">
                <a:solidFill>
                  <a:srgbClr val="E0D6DE"/>
                </a:solidFill>
                <a:latin typeface="Petrona Bold" pitchFamily="34" charset="0"/>
                <a:ea typeface="Petrona Bold" pitchFamily="34" charset="-122"/>
                <a:cs typeface="Petrona Bold" pitchFamily="34" charset="-120"/>
              </a:rPr>
              <a:t>Foster Skills</a:t>
            </a:r>
            <a:endParaRPr lang="en-US" sz="2300" dirty="0"/>
          </a:p>
        </p:txBody>
      </p:sp>
      <p:sp>
        <p:nvSpPr>
          <p:cNvPr id="9" name="Text 6"/>
          <p:cNvSpPr/>
          <p:nvPr/>
        </p:nvSpPr>
        <p:spPr>
          <a:xfrm>
            <a:off x="10937319" y="4257913"/>
            <a:ext cx="2899410"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Build innovation and entrepreneurship abilities.</a:t>
            </a:r>
            <a:endParaRPr lang="en-US" sz="1750" dirty="0"/>
          </a:p>
        </p:txBody>
      </p:sp>
      <p:sp>
        <p:nvSpPr>
          <p:cNvPr id="10" name="Shape 7"/>
          <p:cNvSpPr/>
          <p:nvPr/>
        </p:nvSpPr>
        <p:spPr>
          <a:xfrm>
            <a:off x="6280190" y="5437346"/>
            <a:ext cx="510302" cy="510302"/>
          </a:xfrm>
          <a:prstGeom prst="roundRect">
            <a:avLst>
              <a:gd name="adj" fmla="val 18669"/>
            </a:avLst>
          </a:prstGeom>
          <a:solidFill>
            <a:srgbClr val="2F1D63"/>
          </a:solidFill>
          <a:ln w="7620">
            <a:solidFill>
              <a:srgbClr val="48367C"/>
            </a:solidFill>
            <a:prstDash val="solid"/>
          </a:ln>
        </p:spPr>
      </p:sp>
      <p:sp>
        <p:nvSpPr>
          <p:cNvPr id="11" name="Text 8"/>
          <p:cNvSpPr/>
          <p:nvPr/>
        </p:nvSpPr>
        <p:spPr>
          <a:xfrm>
            <a:off x="7017306" y="5515213"/>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E0D6DE"/>
                </a:solidFill>
                <a:latin typeface="Petrona Bold" pitchFamily="34" charset="0"/>
                <a:ea typeface="Petrona Bold" pitchFamily="34" charset="-122"/>
                <a:cs typeface="Petrona Bold" pitchFamily="34" charset="-120"/>
              </a:rPr>
              <a:t>Winning Team</a:t>
            </a:r>
            <a:endParaRPr lang="en-US" sz="2300" dirty="0"/>
          </a:p>
        </p:txBody>
      </p:sp>
      <p:sp>
        <p:nvSpPr>
          <p:cNvPr id="12" name="Text 9"/>
          <p:cNvSpPr/>
          <p:nvPr/>
        </p:nvSpPr>
        <p:spPr>
          <a:xfrm>
            <a:off x="7017306" y="6023372"/>
            <a:ext cx="6819305"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Inter" pitchFamily="34" charset="0"/>
                <a:ea typeface="Inter" pitchFamily="34" charset="-122"/>
                <a:cs typeface="Inter" pitchFamily="34" charset="-120"/>
              </a:rPr>
              <a:t>Announced for their visionary impact.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2025-04-30T07:29:37Z</dcterms:created>
  <dcterms:modified xsi:type="dcterms:W3CDTF">2025-04-30T07:29:37Z</dcterms:modified>
</cp:coreProperties>
</file>